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7" r:id="rId2"/>
    <p:sldId id="273" r:id="rId3"/>
    <p:sldId id="274" r:id="rId4"/>
    <p:sldId id="269" r:id="rId5"/>
    <p:sldId id="270" r:id="rId6"/>
    <p:sldId id="272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4" userDrawn="1">
          <p15:clr>
            <a:srgbClr val="A4A3A4"/>
          </p15:clr>
        </p15:guide>
        <p15:guide id="2" orient="horz" pos="171" userDrawn="1">
          <p15:clr>
            <a:srgbClr val="A4A3A4"/>
          </p15:clr>
        </p15:guide>
        <p15:guide id="3" orient="horz" pos="1752" userDrawn="1">
          <p15:clr>
            <a:srgbClr val="A4A3A4"/>
          </p15:clr>
        </p15:guide>
        <p15:guide id="4" pos="453" userDrawn="1">
          <p15:clr>
            <a:srgbClr val="A4A3A4"/>
          </p15:clr>
        </p15:guide>
        <p15:guide id="5" pos="745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6804" userDrawn="1">
          <p15:clr>
            <a:srgbClr val="A4A3A4"/>
          </p15:clr>
        </p15:guide>
        <p15:guide id="8" pos="61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001A"/>
    <a:srgbClr val="7AB51D"/>
    <a:srgbClr val="BB90BD"/>
    <a:srgbClr val="95CEED"/>
    <a:srgbClr val="FFE608"/>
    <a:srgbClr val="7071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69"/>
    <p:restoredTop sz="86418"/>
  </p:normalViewPr>
  <p:slideViewPr>
    <p:cSldViewPr showGuides="1">
      <p:cViewPr varScale="1">
        <p:scale>
          <a:sx n="85" d="100"/>
          <a:sy n="85" d="100"/>
        </p:scale>
        <p:origin x="821" y="53"/>
      </p:cViewPr>
      <p:guideLst>
        <p:guide orient="horz" pos="3884"/>
        <p:guide orient="horz" pos="171"/>
        <p:guide orient="horz" pos="1752"/>
        <p:guide pos="453"/>
        <p:guide pos="7456"/>
        <p:guide pos="3840"/>
        <p:guide pos="6804"/>
        <p:guide pos="61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6F9010-04BA-BD45-A96B-9078FFD914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6E7FD0-761F-E344-A91E-E2BBA18D13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A9362-94C4-684D-8813-CDCA8CE3A10D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E953F-036C-1544-8DE0-572A89C57F1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2846F-2FEC-2346-99B8-C9AB796EB7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D4B5E-EFF5-E44C-A6E6-0279C9C48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310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30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AE799-0F4C-4193-A430-8AF8F0A1E62F}" type="datetimeFigureOut">
              <a:rPr lang="en-GB" smtClean="0"/>
              <a:pPr/>
              <a:t>26/11/2025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42BFE-AC8B-45F1-9056-C26AF0B1D6B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733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crick.ac.uk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48" y="5673712"/>
            <a:ext cx="10384303" cy="995648"/>
          </a:xfrm>
          <a:prstGeom prst="rect">
            <a:avLst/>
          </a:prstGeom>
        </p:spPr>
      </p:pic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4472000" y="1196752"/>
            <a:ext cx="3248000" cy="3541737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D26265-73C6-3C49-BD36-85BFCA59E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4B7FE-69F9-044D-940D-1914A92907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248363-EF6B-5E41-A111-24B022D4F0EA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343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9282B50-0840-B146-9555-1A4EFAFAE8CE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31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49D3F7-AABE-4342-9755-D19DD0CB6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D49932-D762-2B43-9BF5-993FD39404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DC0596-FF5C-B54D-9399-C016180EE281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97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4847862" y="6040132"/>
            <a:ext cx="249627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900" dirty="0" err="1">
                <a:solidFill>
                  <a:schemeClr val="accent1"/>
                </a:solidFill>
                <a:hlinkClick r:id="rId2"/>
              </a:rPr>
              <a:t>crick.ac.uk</a:t>
            </a:r>
            <a:endParaRPr lang="en-GB" sz="1900" dirty="0">
              <a:solidFill>
                <a:schemeClr val="accent1"/>
              </a:solidFill>
            </a:endParaRPr>
          </a:p>
        </p:txBody>
      </p:sp>
      <p:pic>
        <p:nvPicPr>
          <p:cNvPr id="4" name="Picture 3" descr="cover.png">
            <a:extLst>
              <a:ext uri="{FF2B5EF4-FFF2-40B4-BE49-F238E27FC236}">
                <a16:creationId xmlns:a16="http://schemas.microsoft.com/office/drawing/2014/main" id="{F72649EC-BC03-534C-A2B3-BF12981C56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4472000" y="1196752"/>
            <a:ext cx="3248000" cy="354173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22AEA-5456-E743-AF2A-06677F9181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23161" r="-100" b="8968"/>
          <a:stretch/>
        </p:blipFill>
        <p:spPr>
          <a:xfrm>
            <a:off x="16" y="0"/>
            <a:ext cx="12204000" cy="550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6272F-3059-034C-8212-524166835FA5}"/>
              </a:ext>
            </a:extLst>
          </p:cNvPr>
          <p:cNvSpPr/>
          <p:nvPr userDrawn="1"/>
        </p:nvSpPr>
        <p:spPr>
          <a:xfrm>
            <a:off x="0" y="5517232"/>
            <a:ext cx="12192000" cy="134076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02EDE4-3DA5-EA49-A5B8-69852DD03D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509" y="476672"/>
            <a:ext cx="1032115" cy="10673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69D424-20E6-0641-9715-6A78F7F2E19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48" y="5673712"/>
            <a:ext cx="10384303" cy="99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542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3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ubhead1.emf"/>
          <p:cNvPicPr>
            <a:picLocks noChangeAspect="1"/>
          </p:cNvPicPr>
          <p:nvPr userDrawn="1"/>
        </p:nvPicPr>
        <p:blipFill rotWithShape="1">
          <a:blip r:embed="rId2" cstate="screen"/>
          <a:srcRect l="-1" r="199" b="9399"/>
          <a:stretch/>
        </p:blipFill>
        <p:spPr>
          <a:xfrm>
            <a:off x="480000" y="1262424"/>
            <a:ext cx="11736000" cy="56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26/11/2025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" t="2093" r="5665" b="31175"/>
          <a:stretch/>
        </p:blipFill>
        <p:spPr>
          <a:xfrm>
            <a:off x="-192019" y="0"/>
            <a:ext cx="12384019" cy="6885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26/11/2025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B336EA4D-A151-F84F-8F5B-9F1C69711B47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76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328139" cy="468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1pPr>
            <a:lvl2pPr marL="360000" indent="-360000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6" descr="CRICK_Logotype_black_RGB.emf">
            <a:extLst>
              <a:ext uri="{FF2B5EF4-FFF2-40B4-BE49-F238E27FC236}">
                <a16:creationId xmlns:a16="http://schemas.microsoft.com/office/drawing/2014/main" id="{20A807B2-7C63-FC4D-9034-EA9F2E852CB2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47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07A225-7552-434F-938F-2CE07D79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0D97BE-5DA1-DC4B-B59E-E644DB237D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" name="Picture 8" descr="CRICK_Logotype_black_RGB.emf">
            <a:extLst>
              <a:ext uri="{FF2B5EF4-FFF2-40B4-BE49-F238E27FC236}">
                <a16:creationId xmlns:a16="http://schemas.microsoft.com/office/drawing/2014/main" id="{579281B7-6CD1-194A-BFDE-C8F0F157353B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332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1E8A1D7-8C51-9C4B-8A44-8A78236574B5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463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6F73DB-444E-4942-A4F5-B829534E0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306988-B40B-D945-B4E4-9DFC029FA2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5F04AE0F-1943-FB41-AE50-62987C416352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6F5B6375-DED2-444F-A2A1-61B49A38AADB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556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00" y="1799999"/>
            <a:ext cx="11137899" cy="468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65" y="6448252"/>
            <a:ext cx="6388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9A069318-D986-984D-8E16-4DEF552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360000"/>
            <a:ext cx="10515600" cy="10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93" r:id="rId2"/>
    <p:sldLayoutId id="2147483669" r:id="rId3"/>
    <p:sldLayoutId id="2147483681" r:id="rId4"/>
    <p:sldLayoutId id="2147483672" r:id="rId5"/>
    <p:sldLayoutId id="2147483691" r:id="rId6"/>
    <p:sldLayoutId id="2147483682" r:id="rId7"/>
    <p:sldLayoutId id="2147483689" r:id="rId8"/>
    <p:sldLayoutId id="2147483685" r:id="rId9"/>
    <p:sldLayoutId id="2147483686" r:id="rId10"/>
    <p:sldLayoutId id="2147483683" r:id="rId11"/>
    <p:sldLayoutId id="2147483688" r:id="rId12"/>
    <p:sldLayoutId id="2147483670" r:id="rId13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lang="en-US" sz="2000" b="1" kern="120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800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20000" indent="-180975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720000" indent="-180975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ni/affinder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ECC16-EA29-444C-B47A-7F97C9D292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image registration methods</a:t>
            </a:r>
            <a:br>
              <a:rPr lang="en-US" dirty="0"/>
            </a:br>
            <a:r>
              <a:rPr lang="en-US" dirty="0"/>
              <a:t>for 2D and 3D image data: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FB4D02-C5A4-9444-9C88-68FDF85627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dirty="0"/>
              <a:t>Joost de Folter </a:t>
            </a:r>
          </a:p>
          <a:p>
            <a:r>
              <a:rPr lang="en-GB" sz="2400" b="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Francis Crick Institute, London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A1482-EA62-B447-A7CB-FFFC2AF8B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2CF4-8536-974A-A707-3564250E44D8}" type="datetime1">
              <a:rPr lang="en-GB" smtClean="0"/>
              <a:pPr/>
              <a:t>26/11/2025</a:t>
            </a:fld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91D04D-2158-A143-B3A5-6C8F683E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1018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E6463-EBDB-A036-E951-6228813F4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8E9F7-F16C-07E8-1B8C-1CB95B3B9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Affine transforms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3BEB4-089F-471B-9D27-4C51A073E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/>
            <a:r>
              <a:rPr lang="en-GB" dirty="0"/>
              <a:t>An affine transform allows images to be rotated, scaled and sheared</a:t>
            </a:r>
          </a:p>
          <a:p>
            <a:pPr marL="342900" indent="-342900"/>
            <a:r>
              <a:rPr lang="en-GB" dirty="0">
                <a:solidFill>
                  <a:srgbClr val="000000"/>
                </a:solidFill>
                <a:ea typeface="ＭＳ Ｐゴシック" charset="-128"/>
              </a:rPr>
              <a:t>Any affine transform can be defined by a transformation matrix</a:t>
            </a:r>
          </a:p>
          <a:p>
            <a:pPr marL="342900" indent="-342900"/>
            <a:r>
              <a:rPr lang="en-GB" dirty="0">
                <a:solidFill>
                  <a:srgbClr val="000000"/>
                </a:solidFill>
                <a:ea typeface="ＭＳ Ｐゴシック" charset="-128"/>
              </a:rPr>
              <a:t>Transformed points can be calculated with matrix multiplication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9EACB-299A-8157-2ADF-0B55B465A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</a:t>
            </a:fld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323C95F-6E17-78FD-E2E6-F6D59E89BCA2}"/>
                  </a:ext>
                </a:extLst>
              </p:cNvPr>
              <p:cNvSpPr txBox="1"/>
              <p:nvPr/>
            </p:nvSpPr>
            <p:spPr>
              <a:xfrm>
                <a:off x="1055440" y="4509120"/>
                <a:ext cx="3646704" cy="11814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GB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</m:mr>
                            <m:mr>
                              <m:e>
                                <m:r>
                                  <a:rPr lang="en-GB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</m:mr>
                            <m:mr>
                              <m:e>
                                <m:r>
                                  <a:rPr lang="en-GB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GB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e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e>
                                <m:r>
                                  <a:rPr lang="en-GB" sz="280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mr>
                            <m:mr>
                              <m:e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e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e>
                                <m:r>
                                  <a:rPr lang="en-GB" sz="280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</m:mr>
                            <m:mr>
                              <m:e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GB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GB" sz="2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323C95F-6E17-78FD-E2E6-F6D59E89BC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5440" y="4509120"/>
                <a:ext cx="3646704" cy="1181477"/>
              </a:xfrm>
              <a:prstGeom prst="rect">
                <a:avLst/>
              </a:prstGeom>
              <a:blipFill>
                <a:blip r:embed="rId2"/>
                <a:stretch>
                  <a:fillRect t="-3226" b="-96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8650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692F0-5954-4A09-9111-BFF0EA036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Transforms example</a:t>
            </a:r>
          </a:p>
        </p:txBody>
      </p:sp>
      <p:pic>
        <p:nvPicPr>
          <p:cNvPr id="5" name="Matrix calculation">
            <a:hlinkClick r:id="" action="ppaction://media"/>
            <a:extLst>
              <a:ext uri="{FF2B5EF4-FFF2-40B4-BE49-F238E27FC236}">
                <a16:creationId xmlns:a16="http://schemas.microsoft.com/office/drawing/2014/main" id="{67EFB504-739C-43D0-8A97-B3E9222BB3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7288" y="1800225"/>
            <a:ext cx="7434262" cy="46799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1B064F-CC96-4671-B062-76FF96510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181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0712C-DA14-30AD-93BD-80BC37128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33E2D-AFE8-460F-89A8-AC99CD7AE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Transforms in </a:t>
            </a:r>
            <a:r>
              <a:rPr lang="en-US" dirty="0" err="1"/>
              <a:t>napari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139FC-B91F-69E4-2342-073236399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/>
            <a:r>
              <a:rPr lang="en-GB" dirty="0"/>
              <a:t>Affine transform matrices can be applied to </a:t>
            </a:r>
            <a:r>
              <a:rPr lang="en-GB" dirty="0" err="1"/>
              <a:t>napari</a:t>
            </a:r>
            <a:r>
              <a:rPr lang="en-GB" dirty="0"/>
              <a:t> layers</a:t>
            </a:r>
          </a:p>
          <a:p>
            <a:pPr marL="342900" indent="-342900"/>
            <a:r>
              <a:rPr lang="en-GB" dirty="0">
                <a:solidFill>
                  <a:srgbClr val="000000"/>
                </a:solidFill>
                <a:ea typeface="ＭＳ Ｐゴシック" charset="-128"/>
              </a:rPr>
              <a:t>Two images can be registered if the correct matrix is known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2CBF0-F34D-B9E7-4562-8F2CD9856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B5C11D-7649-6026-08FF-DCF53D874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18" y="2955974"/>
            <a:ext cx="6048672" cy="35136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166977A-65EF-F5B1-60EE-8EE23D7A7261}"/>
                  </a:ext>
                </a:extLst>
              </p:cNvPr>
              <p:cNvSpPr txBox="1"/>
              <p:nvPr/>
            </p:nvSpPr>
            <p:spPr>
              <a:xfrm>
                <a:off x="665345" y="3284984"/>
                <a:ext cx="3816424" cy="10689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2400" b="0" i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en-GB" sz="2400" b="0" i="0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.09</m:t>
                                </m:r>
                              </m:e>
                              <m:e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0.646</m:t>
                                </m:r>
                              </m:e>
                              <m:e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79.6</m:t>
                                </m:r>
                              </m:e>
                            </m:mr>
                            <m:mr>
                              <m:e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0.103</m:t>
                                </m:r>
                              </m:e>
                              <m:e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0.966</m:t>
                                </m:r>
                              </m:e>
                              <m:e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639</m:t>
                                </m:r>
                              </m:e>
                            </m:mr>
                            <m:mr>
                              <m:e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166977A-65EF-F5B1-60EE-8EE23D7A7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345" y="3284984"/>
                <a:ext cx="3816424" cy="1068947"/>
              </a:xfrm>
              <a:prstGeom prst="rect">
                <a:avLst/>
              </a:prstGeom>
              <a:blipFill>
                <a:blip r:embed="rId3"/>
                <a:stretch>
                  <a:fillRect b="-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443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D2D66-6E86-D611-1715-09254131E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1E14A-5C97-5B7E-6DA0-1363246B6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image registration (manual)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29952-9A2D-F00C-47A5-32EC9095C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/>
            <a:r>
              <a:rPr lang="en-GB" dirty="0"/>
              <a:t>Select a set of points in a reference image using a points layer</a:t>
            </a:r>
          </a:p>
          <a:p>
            <a:pPr marL="342900" indent="-342900"/>
            <a:r>
              <a:rPr lang="en-GB" dirty="0"/>
              <a:t>Select matching points in a moving image</a:t>
            </a:r>
          </a:p>
          <a:p>
            <a:pPr marL="342900" indent="-342900"/>
            <a:r>
              <a:rPr lang="en-GB" dirty="0"/>
              <a:t>Both sets of points can be used to estimate an affine transform matrix</a:t>
            </a:r>
          </a:p>
          <a:p>
            <a:pPr marL="342900" indent="-342900"/>
            <a:r>
              <a:rPr lang="en-GB" dirty="0"/>
              <a:t>Apply the transform matrix to the moving image layer to register the images</a:t>
            </a:r>
          </a:p>
          <a:p>
            <a:pPr marL="342900" indent="-342900"/>
            <a:endParaRPr lang="en-GB" dirty="0"/>
          </a:p>
          <a:p>
            <a:pPr marL="342900" indent="-342900"/>
            <a:endParaRPr lang="en-GB" dirty="0"/>
          </a:p>
          <a:p>
            <a:pPr marL="342900" indent="-342900"/>
            <a:endParaRPr lang="en-GB" dirty="0"/>
          </a:p>
          <a:p>
            <a:pPr marL="342900" indent="-342900"/>
            <a:endParaRPr lang="en-GB" dirty="0"/>
          </a:p>
          <a:p>
            <a:pPr marL="342900" indent="-342900"/>
            <a:r>
              <a:rPr lang="en-GB" dirty="0"/>
              <a:t>Follow along with </a:t>
            </a:r>
            <a:r>
              <a:rPr lang="en-GB" dirty="0" err="1"/>
              <a:t>napari</a:t>
            </a:r>
            <a:r>
              <a:rPr lang="en-GB" dirty="0"/>
              <a:t> plugin (e.g. </a:t>
            </a:r>
            <a:r>
              <a:rPr lang="en-GB" dirty="0">
                <a:hlinkClick r:id="rId2"/>
              </a:rPr>
              <a:t>https://github.com/jni/affinder</a:t>
            </a:r>
            <a:r>
              <a:rPr lang="en-GB" dirty="0"/>
              <a:t>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B8992B-5EE3-264F-766A-36D28504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8449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147AB-24C9-9F1F-ED8F-1CE7B82ED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F3846-D920-36A2-420B-B832DD61B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image registration (automated)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7B076-D651-CB4A-C786-489B90FC6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/>
            <a:r>
              <a:rPr lang="en-GB" dirty="0"/>
              <a:t>This process can be automated</a:t>
            </a:r>
          </a:p>
          <a:p>
            <a:pPr marL="342900" indent="-342900"/>
            <a:r>
              <a:rPr lang="en-GB" dirty="0"/>
              <a:t>Use SIFT to extract points in both images</a:t>
            </a:r>
          </a:p>
          <a:p>
            <a:pPr marL="342900" indent="-342900"/>
            <a:r>
              <a:rPr lang="en-GB" dirty="0"/>
              <a:t>Use RANSAC to find the matching points in both images</a:t>
            </a:r>
          </a:p>
          <a:p>
            <a:pPr marL="342900" indent="-342900"/>
            <a:r>
              <a:rPr lang="en-GB" dirty="0"/>
              <a:t>Use the matching points to estimate the affine transform</a:t>
            </a:r>
          </a:p>
          <a:p>
            <a:pPr marL="342900" indent="-342900"/>
            <a:endParaRPr lang="en-GB" dirty="0"/>
          </a:p>
          <a:p>
            <a:pPr marL="342900" indent="-342900"/>
            <a:endParaRPr lang="en-GB" dirty="0"/>
          </a:p>
          <a:p>
            <a:pPr marL="342900" indent="-342900"/>
            <a:endParaRPr lang="en-GB" dirty="0"/>
          </a:p>
          <a:p>
            <a:pPr marL="342900" indent="-342900"/>
            <a:endParaRPr lang="en-GB" dirty="0"/>
          </a:p>
          <a:p>
            <a:pPr marL="342900" indent="-342900"/>
            <a:r>
              <a:rPr lang="en-GB" dirty="0"/>
              <a:t>Demo this in </a:t>
            </a:r>
            <a:r>
              <a:rPr lang="en-GB" dirty="0" err="1"/>
              <a:t>jupyter</a:t>
            </a:r>
            <a:r>
              <a:rPr lang="en-GB" dirty="0"/>
              <a:t> notebook</a:t>
            </a:r>
            <a:endParaRPr lang="en-US" dirty="0"/>
          </a:p>
          <a:p>
            <a:pPr marL="342900" indent="-342900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6C078E-13E7-EC4A-CC0C-7FA9CF225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3084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8826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ck_presentation_v7 wide" id="{62A58C2B-F212-D749-8B53-D1976119D50A}" vid="{57CD72D4-B618-EB43-B8AA-6B641AD1A1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1884</TotalTime>
  <Words>208</Words>
  <Application>Microsoft Office PowerPoint</Application>
  <PresentationFormat>Widescreen</PresentationFormat>
  <Paragraphs>40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Cambria Math</vt:lpstr>
      <vt:lpstr>Trebuchet MS</vt:lpstr>
      <vt:lpstr>Office Theme</vt:lpstr>
      <vt:lpstr>Introduction to image registration methods for 2D and 3D image data: </vt:lpstr>
      <vt:lpstr>Affine transforms</vt:lpstr>
      <vt:lpstr>Transforms example</vt:lpstr>
      <vt:lpstr>Transforms in napari</vt:lpstr>
      <vt:lpstr>2D image registration (manual)</vt:lpstr>
      <vt:lpstr>2D image registration (automated)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Emma Robinson</dc:creator>
  <cp:lastModifiedBy>Joost de Folter</cp:lastModifiedBy>
  <cp:revision>15</cp:revision>
  <cp:lastPrinted>2018-11-05T10:49:03Z</cp:lastPrinted>
  <dcterms:created xsi:type="dcterms:W3CDTF">2019-08-30T14:19:13Z</dcterms:created>
  <dcterms:modified xsi:type="dcterms:W3CDTF">2025-11-26T11:45:32Z</dcterms:modified>
</cp:coreProperties>
</file>

<file path=docProps/thumbnail.jpeg>
</file>